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Maven Pro SemiBold"/>
      <p:regular r:id="rId54"/>
      <p:bold r:id="rId55"/>
    </p:embeddedFont>
    <p:embeddedFont>
      <p:font typeface="Lato"/>
      <p:regular r:id="rId56"/>
      <p:bold r:id="rId57"/>
      <p:italic r:id="rId58"/>
      <p:boldItalic r:id="rId59"/>
    </p:embeddedFont>
    <p:embeddedFont>
      <p:font typeface="Maven Pro"/>
      <p:regular r:id="rId60"/>
      <p:bold r:id="rId61"/>
    </p:embeddedFont>
    <p:embeddedFont>
      <p:font typeface="Maven Pro Medium"/>
      <p:regular r:id="rId62"/>
      <p:bold r:id="rId63"/>
    </p:embeddedFont>
    <p:embeddedFont>
      <p:font typeface="Lato Black"/>
      <p:bold r:id="rId64"/>
      <p:boldItalic r:id="rId65"/>
    </p:embeddedFont>
    <p:embeddedFont>
      <p:font typeface="Helvetica Neue Light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0" roundtripDataSignature="AMtx7mhBkZHofkaDGPDTQCqTNKa5YsoW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customschemas.google.com/relationships/presentationmetadata" Target="meta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avenProMedium-regular.fntdata"/><Relationship Id="rId61" Type="http://schemas.openxmlformats.org/officeDocument/2006/relationships/font" Target="fonts/MavenPro-bold.fntdata"/><Relationship Id="rId20" Type="http://schemas.openxmlformats.org/officeDocument/2006/relationships/slide" Target="slides/slide15.xml"/><Relationship Id="rId64" Type="http://schemas.openxmlformats.org/officeDocument/2006/relationships/font" Target="fonts/LatoBlack-bold.fntdata"/><Relationship Id="rId63" Type="http://schemas.openxmlformats.org/officeDocument/2006/relationships/font" Target="fonts/MavenProMedium-bold.fntdata"/><Relationship Id="rId22" Type="http://schemas.openxmlformats.org/officeDocument/2006/relationships/slide" Target="slides/slide17.xml"/><Relationship Id="rId66" Type="http://schemas.openxmlformats.org/officeDocument/2006/relationships/font" Target="fonts/HelveticaNeueLight-regular.fntdata"/><Relationship Id="rId21" Type="http://schemas.openxmlformats.org/officeDocument/2006/relationships/slide" Target="slides/slide16.xml"/><Relationship Id="rId65" Type="http://schemas.openxmlformats.org/officeDocument/2006/relationships/font" Target="fonts/LatoBlack-boldItalic.fntdata"/><Relationship Id="rId24" Type="http://schemas.openxmlformats.org/officeDocument/2006/relationships/slide" Target="slides/slide19.xml"/><Relationship Id="rId68" Type="http://schemas.openxmlformats.org/officeDocument/2006/relationships/font" Target="fonts/HelveticaNeueLight-italic.fntdata"/><Relationship Id="rId23" Type="http://schemas.openxmlformats.org/officeDocument/2006/relationships/slide" Target="slides/slide18.xml"/><Relationship Id="rId67" Type="http://schemas.openxmlformats.org/officeDocument/2006/relationships/font" Target="fonts/HelveticaNeueLight-bold.fntdata"/><Relationship Id="rId60" Type="http://schemas.openxmlformats.org/officeDocument/2006/relationships/font" Target="fonts/MavenPr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HelveticaNeueLigh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MavenProSemiBold-bold.fntdata"/><Relationship Id="rId10" Type="http://schemas.openxmlformats.org/officeDocument/2006/relationships/slide" Target="slides/slide5.xml"/><Relationship Id="rId54" Type="http://schemas.openxmlformats.org/officeDocument/2006/relationships/font" Target="fonts/MavenProSemiBold-regular.fntdata"/><Relationship Id="rId13" Type="http://schemas.openxmlformats.org/officeDocument/2006/relationships/slide" Target="slides/slide8.xml"/><Relationship Id="rId57" Type="http://schemas.openxmlformats.org/officeDocument/2006/relationships/font" Target="fonts/Lato-bold.fntdata"/><Relationship Id="rId12" Type="http://schemas.openxmlformats.org/officeDocument/2006/relationships/slide" Target="slides/slide7.xml"/><Relationship Id="rId56" Type="http://schemas.openxmlformats.org/officeDocument/2006/relationships/font" Target="fonts/Lato-regular.fntdata"/><Relationship Id="rId15" Type="http://schemas.openxmlformats.org/officeDocument/2006/relationships/slide" Target="slides/slide10.xml"/><Relationship Id="rId59" Type="http://schemas.openxmlformats.org/officeDocument/2006/relationships/font" Target="fonts/Lato-boldItalic.fntdata"/><Relationship Id="rId14" Type="http://schemas.openxmlformats.org/officeDocument/2006/relationships/slide" Target="slides/slide9.xml"/><Relationship Id="rId58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9d961d3ed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1f9d961d3e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232cd8526d_0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2232cd8526d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f9dda784e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20f9dda784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32cd8526d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2232cd8526d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21e4b4066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221e4b406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1e4b40666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221e4b4066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1e4b40666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21e4b4066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21e4b40666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21e4b4066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21e4b40666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21e4b4066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21e4b40666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21e4b4066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2ba56dcc5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22ba56dcc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1e4b4066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21e4b4066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1e4b40666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21e4b4066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2ca4b3a5ee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2ca4b3a5e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21e4b40666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21e4b4066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21e4b40666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221e4b4066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115a102ae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21115a102a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232cd8526d_0_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232cd8526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232cd8526d_0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2232cd8526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32cd8526d_0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2232cd8526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232cd8526d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2232cd8526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232cd8526d_0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232cd8526d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21e4b40666_0_1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g221e4b4066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1e4b40666_0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221e4b40666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21e4b40666_0_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221e4b40666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32cd8526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32cd8526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e0c486bd4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e0c486bd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2c761e15b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22c761e15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2c761e15b3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22c761e15b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2c761e15b3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22c761e15b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2c761e15b3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22c761e15b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2c761e15b3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2c761e15b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2c761e15b3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22c761e15b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2d87cf1e1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22d87cf1e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32cd8526d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232cd8526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9d961d3e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1f9d961d3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32cd8526d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232cd8526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Equivalent features - coming to CSDP soon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3"/>
          <p:cNvSpPr txBox="1"/>
          <p:nvPr>
            <p:ph type="ctrTitle"/>
          </p:nvPr>
        </p:nvSpPr>
        <p:spPr>
          <a:xfrm>
            <a:off x="311702" y="1545450"/>
            <a:ext cx="67554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aven Pro"/>
              <a:buNone/>
              <a:defRPr b="1" sz="5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33"/>
          <p:cNvSpPr txBox="1"/>
          <p:nvPr>
            <p:ph idx="1" type="subTitle"/>
          </p:nvPr>
        </p:nvSpPr>
        <p:spPr>
          <a:xfrm>
            <a:off x="311700" y="35980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aven Pro SemiBold"/>
              <a:buNone/>
              <a:defRPr sz="2800">
                <a:solidFill>
                  <a:schemeClr val="lt2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" name="Google Shape;1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650" y="377600"/>
            <a:ext cx="1656500" cy="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1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pic>
        <p:nvPicPr>
          <p:cNvPr id="43" name="Google Shape;4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650" y="377600"/>
            <a:ext cx="1656500" cy="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2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3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pic>
        <p:nvPicPr>
          <p:cNvPr id="48" name="Google Shape;4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650" y="377600"/>
            <a:ext cx="1656500" cy="3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3"/>
          <p:cNvSpPr txBox="1"/>
          <p:nvPr>
            <p:ph idx="2" type="title"/>
          </p:nvPr>
        </p:nvSpPr>
        <p:spPr>
          <a:xfrm>
            <a:off x="311700" y="30500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 SemiBold"/>
              <a:buNone/>
              <a:defRPr b="0" sz="18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4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52" name="Google Shape;52;p44"/>
          <p:cNvSpPr txBox="1"/>
          <p:nvPr>
            <p:ph idx="2" type="title"/>
          </p:nvPr>
        </p:nvSpPr>
        <p:spPr>
          <a:xfrm>
            <a:off x="311700" y="30500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 SemiBold"/>
              <a:buNone/>
              <a:defRPr b="0" sz="18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7"/>
          <p:cNvSpPr txBox="1"/>
          <p:nvPr>
            <p:ph type="title"/>
          </p:nvPr>
        </p:nvSpPr>
        <p:spPr>
          <a:xfrm>
            <a:off x="383650" y="45912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58" name="Google Shape;5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650" y="377600"/>
            <a:ext cx="1656500" cy="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8"/>
          <p:cNvSpPr txBox="1"/>
          <p:nvPr>
            <p:ph type="title"/>
          </p:nvPr>
        </p:nvSpPr>
        <p:spPr>
          <a:xfrm>
            <a:off x="383650" y="459125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5" name="Google Shape;6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463" y="4703625"/>
            <a:ext cx="1663715" cy="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8" name="Google Shape;68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1pPr>
          </a:lstStyle>
          <a:p/>
        </p:txBody>
      </p:sp>
      <p:pic>
        <p:nvPicPr>
          <p:cNvPr id="72" name="Google Shape;7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650" y="377600"/>
            <a:ext cx="1656500" cy="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" name="Google Shape;1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5" name="Google Shape;1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463" y="4703625"/>
            <a:ext cx="1663715" cy="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5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78" name="Google Shape;7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650" y="377600"/>
            <a:ext cx="1656500" cy="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4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1" name="Google Shape;81;p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 1">
  <p:cSld name="TITLE_AND_BODY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232cd8526d_0_8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3650" y="377600"/>
            <a:ext cx="1656500" cy="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4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21" name="Google Shape;2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413" y="4657400"/>
            <a:ext cx="1663818" cy="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 SemiBold"/>
              <a:buNone/>
              <a:defRPr b="0" sz="36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4" name="Google Shape;2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988" y="377600"/>
            <a:ext cx="1663818" cy="3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6"/>
          <p:cNvSpPr txBox="1"/>
          <p:nvPr>
            <p:ph idx="2" type="title"/>
          </p:nvPr>
        </p:nvSpPr>
        <p:spPr>
          <a:xfrm>
            <a:off x="311700" y="30500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aven Pro SemiBold"/>
              <a:buNone/>
              <a:defRPr b="0" sz="2400">
                <a:solidFill>
                  <a:schemeClr val="lt2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 SemiBold"/>
              <a:buNone/>
              <a:defRPr b="0" sz="36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" name="Google Shape;28;p37"/>
          <p:cNvSpPr txBox="1"/>
          <p:nvPr>
            <p:ph idx="2" type="title"/>
          </p:nvPr>
        </p:nvSpPr>
        <p:spPr>
          <a:xfrm>
            <a:off x="311700" y="305000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aven Pro SemiBold"/>
              <a:buNone/>
              <a:defRPr b="0" sz="2400">
                <a:solidFill>
                  <a:schemeClr val="lt2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3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3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6" name="Google Shape;3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4463" y="4703625"/>
            <a:ext cx="1663715" cy="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b="1" i="0" sz="2800" u="none" cap="none" strike="noStrike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 Medium"/>
              <a:buChar char="●"/>
              <a:defRPr b="0" i="0" sz="1800" u="none" cap="none" strike="noStrik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 Medium"/>
              <a:buChar char="○"/>
              <a:defRPr b="0" i="0" sz="1400" u="none" cap="none" strike="noStrik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 Medium"/>
              <a:buChar char="■"/>
              <a:defRPr b="0" i="0" sz="1400" u="none" cap="none" strike="noStrik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 Medium"/>
              <a:buChar char="●"/>
              <a:defRPr b="0" i="0" sz="1400" u="none" cap="none" strike="noStrik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 Medium"/>
              <a:buChar char="○"/>
              <a:defRPr b="0" i="0" sz="1400" u="none" cap="none" strike="noStrik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 Medium"/>
              <a:buChar char="■"/>
              <a:defRPr b="0" i="0" sz="1400" u="none" cap="none" strike="noStrik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 Medium"/>
              <a:buChar char="●"/>
              <a:defRPr b="0" i="0" sz="1400" u="none" cap="none" strike="noStrik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 Medium"/>
              <a:buChar char="○"/>
              <a:defRPr b="0" i="0" sz="1400" u="none" cap="none" strike="noStrik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 Medium"/>
              <a:buChar char="■"/>
              <a:defRPr b="0" i="0" sz="1400" u="none" cap="none" strike="noStrike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crossplane-contrib/provider-kubernetes/blob/main/examples/in-composition/composition.yaml" TargetMode="External"/><Relationship Id="rId4" Type="http://schemas.openxmlformats.org/officeDocument/2006/relationships/hyperlink" Target="https://github.com/crossplane-contrib/provider-kubernetes/blob/main/examples/in-composition/composition.yaml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69.gif"/><Relationship Id="rId5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jpg"/><Relationship Id="rId4" Type="http://schemas.openxmlformats.org/officeDocument/2006/relationships/hyperlink" Target="https://unsplash.com/@alexblock?utm_source=unsplash&amp;utm_medium=referral&amp;utm_content=creditCopyText" TargetMode="External"/><Relationship Id="rId5" Type="http://schemas.openxmlformats.org/officeDocument/2006/relationships/hyperlink" Target="https://unsplash.com/@alexblock?utm_source=unsplash&amp;utm_medium=referral&amp;utm_content=creditCopyText" TargetMode="External"/><Relationship Id="rId6" Type="http://schemas.openxmlformats.org/officeDocument/2006/relationships/hyperlink" Target="https://unsplash.com/photos/R-vEolhiyAY?utm_source=unsplash&amp;utm_medium=referral&amp;utm_content=creditCopyText" TargetMode="External"/><Relationship Id="rId7" Type="http://schemas.openxmlformats.org/officeDocument/2006/relationships/hyperlink" Target="https://unsplash.com/photos/R-vEolhiyAY?utm_source=unsplash&amp;utm_medium=referral&amp;utm_content=creditCopyText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8.jpg"/><Relationship Id="rId4" Type="http://schemas.openxmlformats.org/officeDocument/2006/relationships/hyperlink" Target="https://unsplash.com/@sunburned_surveyor?utm_source=unsplash&amp;utm_medium=referral&amp;utm_content=creditCopyText" TargetMode="External"/><Relationship Id="rId5" Type="http://schemas.openxmlformats.org/officeDocument/2006/relationships/hyperlink" Target="https://unsplash.com/@sunburned_surveyor?utm_source=unsplash&amp;utm_medium=referral&amp;utm_content=creditCopyText" TargetMode="External"/><Relationship Id="rId6" Type="http://schemas.openxmlformats.org/officeDocument/2006/relationships/hyperlink" Target="https://unsplash.com/photos/x-ghf9LjrVg?utm_source=unsplash&amp;utm_medium=referral&amp;utm_content=creditCopyText" TargetMode="External"/><Relationship Id="rId7" Type="http://schemas.openxmlformats.org/officeDocument/2006/relationships/hyperlink" Target="https://unsplash.com/photos/x-ghf9LjrVg?utm_source=unsplash&amp;utm_medium=referral&amp;utm_content=creditCopyText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7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image" Target="../media/image5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Relationship Id="rId4" Type="http://schemas.openxmlformats.org/officeDocument/2006/relationships/hyperlink" Target="https://github.com/codefresh-contrib/kubecon-eu-2023-demo-crossplane-vcluster.git" TargetMode="External"/><Relationship Id="rId5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drive.google.com/file/d/10ldUslATTxGyPHOjVpZRLq8tOiXPc2Du/view" TargetMode="External"/><Relationship Id="rId4" Type="http://schemas.openxmlformats.org/officeDocument/2006/relationships/image" Target="../media/image4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png"/><Relationship Id="rId4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>
            <p:ph type="ctrTitle"/>
          </p:nvPr>
        </p:nvSpPr>
        <p:spPr>
          <a:xfrm>
            <a:off x="311702" y="1545450"/>
            <a:ext cx="67554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3600">
                <a:solidFill>
                  <a:srgbClr val="FFFFFF"/>
                </a:solidFill>
              </a:rPr>
              <a:t>How We Securely Scaled Multi-Tenancy with vcluster, Crossplane, and Argo CD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91" name="Google Shape;91;p1"/>
          <p:cNvSpPr txBox="1"/>
          <p:nvPr>
            <p:ph idx="1" type="subTitle"/>
          </p:nvPr>
        </p:nvSpPr>
        <p:spPr>
          <a:xfrm>
            <a:off x="311700" y="35980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Kubecon 2023 Amsterdam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9d961d3ed_0_6"/>
          <p:cNvSpPr txBox="1"/>
          <p:nvPr>
            <p:ph type="title"/>
          </p:nvPr>
        </p:nvSpPr>
        <p:spPr>
          <a:xfrm>
            <a:off x="311700" y="253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Argo CD per cluster</a:t>
            </a:r>
            <a:endParaRPr/>
          </a:p>
        </p:txBody>
      </p:sp>
      <p:pic>
        <p:nvPicPr>
          <p:cNvPr id="166" name="Google Shape;166;g1f9d961d3ed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00" y="953550"/>
            <a:ext cx="6992263" cy="401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232cd8526d_0_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New cluster per account</a:t>
            </a:r>
            <a:endParaRPr/>
          </a:p>
        </p:txBody>
      </p:sp>
      <p:sp>
        <p:nvSpPr>
          <p:cNvPr id="172" name="Google Shape;172;g2232cd8526d_0_96"/>
          <p:cNvSpPr txBox="1"/>
          <p:nvPr>
            <p:ph idx="1" type="body"/>
          </p:nvPr>
        </p:nvSpPr>
        <p:spPr>
          <a:xfrm>
            <a:off x="311700" y="1152475"/>
            <a:ext cx="8520600" cy="3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24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Total isolation</a:t>
            </a:r>
            <a:r>
              <a:rPr lang="en" sz="2400"/>
              <a:t> </a:t>
            </a:r>
            <a:r>
              <a:rPr lang="en" sz="2400">
                <a:solidFill>
                  <a:schemeClr val="lt1"/>
                </a:solidFill>
              </a:rPr>
              <a:t>✅ </a:t>
            </a:r>
            <a:endParaRPr sz="2400"/>
          </a:p>
          <a:p>
            <a:pPr indent="-3724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Different </a:t>
            </a:r>
            <a:r>
              <a:rPr lang="en" sz="2400"/>
              <a:t>cluster version per customer</a:t>
            </a:r>
            <a:r>
              <a:rPr lang="en" sz="2400"/>
              <a:t> </a:t>
            </a:r>
            <a:r>
              <a:rPr lang="en" sz="2400">
                <a:solidFill>
                  <a:schemeClr val="lt1"/>
                </a:solidFill>
              </a:rPr>
              <a:t>✅</a:t>
            </a:r>
            <a:endParaRPr sz="2400">
              <a:solidFill>
                <a:schemeClr val="lt1"/>
              </a:solidFill>
            </a:endParaRPr>
          </a:p>
          <a:p>
            <a:pPr indent="-3724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 issues with Argo CD CRDs </a:t>
            </a:r>
            <a:r>
              <a:rPr lang="en" sz="2400">
                <a:solidFill>
                  <a:schemeClr val="lt1"/>
                </a:solidFill>
              </a:rPr>
              <a:t>✅</a:t>
            </a:r>
            <a:endParaRPr sz="2400"/>
          </a:p>
          <a:p>
            <a:pPr indent="-3724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Cloud cost issues</a:t>
            </a:r>
            <a:r>
              <a:rPr lang="en" sz="2400">
                <a:solidFill>
                  <a:srgbClr val="000000"/>
                </a:solidFill>
              </a:rPr>
              <a:t>❌ </a:t>
            </a:r>
            <a:endParaRPr sz="2400"/>
          </a:p>
          <a:p>
            <a:pPr indent="-3724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Slow to setup (wait for new cluster) </a:t>
            </a:r>
            <a:r>
              <a:rPr lang="en" sz="2400">
                <a:solidFill>
                  <a:srgbClr val="000000"/>
                </a:solidFill>
              </a:rPr>
              <a:t>❌ </a:t>
            </a:r>
            <a:endParaRPr sz="2400"/>
          </a:p>
          <a:p>
            <a:pPr indent="-3724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Difficult management </a:t>
            </a:r>
            <a:r>
              <a:rPr lang="en" sz="2400">
                <a:solidFill>
                  <a:srgbClr val="000000"/>
                </a:solidFill>
              </a:rPr>
              <a:t>❌ 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20027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0f9dda784e_0_20"/>
          <p:cNvSpPr/>
          <p:nvPr/>
        </p:nvSpPr>
        <p:spPr>
          <a:xfrm>
            <a:off x="4688325" y="0"/>
            <a:ext cx="4455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20f9dda784e_0_20"/>
          <p:cNvSpPr txBox="1"/>
          <p:nvPr/>
        </p:nvSpPr>
        <p:spPr>
          <a:xfrm>
            <a:off x="286325" y="340000"/>
            <a:ext cx="3945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Single cluster/multiple ns</a:t>
            </a:r>
            <a:endParaRPr b="0" i="0" sz="2500" u="none" cap="none" strike="noStrike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179" name="Google Shape;179;g20f9dda784e_0_20"/>
          <p:cNvSpPr txBox="1"/>
          <p:nvPr/>
        </p:nvSpPr>
        <p:spPr>
          <a:xfrm>
            <a:off x="4943475" y="340000"/>
            <a:ext cx="3945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" sz="2500" u="none" cap="none" strike="noStrike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Multiple clusters</a:t>
            </a:r>
            <a:endParaRPr b="0" i="0" sz="2500" u="none" cap="none" strike="noStrike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180" name="Google Shape;180;g20f9dda784e_0_20"/>
          <p:cNvSpPr txBox="1"/>
          <p:nvPr/>
        </p:nvSpPr>
        <p:spPr>
          <a:xfrm>
            <a:off x="4807325" y="1056225"/>
            <a:ext cx="42108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0" i="0" sz="1700" u="none" cap="none" strike="noStrike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✅ </a:t>
            </a: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- Great isolation</a:t>
            </a:r>
            <a:endParaRPr sz="17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✅ </a:t>
            </a: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- Full cluster access for tenant</a:t>
            </a:r>
            <a:endParaRPr sz="17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✅ </a:t>
            </a: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- No issues with CRDs</a:t>
            </a:r>
            <a:endParaRPr sz="17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✅ </a:t>
            </a: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- K8s version flexibility</a:t>
            </a:r>
            <a:endParaRPr sz="17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7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❌ - </a:t>
            </a: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Complex management</a:t>
            </a:r>
            <a:br>
              <a:rPr b="0" i="0" lang="en" sz="1700" u="none" cap="none" strike="noStrike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</a:br>
            <a:r>
              <a:rPr b="0" i="0" lang="en" sz="1700" u="none" cap="none" strike="noStrike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❌ - </a:t>
            </a: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Expensive</a:t>
            </a:r>
            <a:endParaRPr sz="17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❌ - No Resource sharing</a:t>
            </a:r>
            <a:endParaRPr sz="17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❌ - Slow init</a:t>
            </a:r>
            <a:endParaRPr sz="17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181" name="Google Shape;181;g20f9dda784e_0_20"/>
          <p:cNvSpPr txBox="1"/>
          <p:nvPr/>
        </p:nvSpPr>
        <p:spPr>
          <a:xfrm>
            <a:off x="325223" y="896425"/>
            <a:ext cx="42888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✅ - </a:t>
            </a:r>
            <a:r>
              <a:rPr lang="en" sz="1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Centralized management</a:t>
            </a:r>
            <a:endParaRPr b="0" i="0" sz="1700" u="none" cap="none" strike="noStrike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✅ - </a:t>
            </a:r>
            <a:r>
              <a:rPr lang="en" sz="1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Cost Effective</a:t>
            </a:r>
            <a:endParaRPr sz="17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✅ - Common resources</a:t>
            </a:r>
            <a:endParaRPr sz="17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✅ - Fast init</a:t>
            </a:r>
            <a:endParaRPr sz="17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❌</a:t>
            </a:r>
            <a:r>
              <a:rPr lang="en" sz="1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- No isolation</a:t>
            </a:r>
            <a:endParaRPr sz="17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❌</a:t>
            </a:r>
            <a:r>
              <a:rPr lang="en" sz="1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- Tenant confined to namespace</a:t>
            </a:r>
            <a:endParaRPr sz="17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❌</a:t>
            </a:r>
            <a:r>
              <a:rPr lang="en" sz="1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- Same K8s version for everybody</a:t>
            </a:r>
            <a:endParaRPr sz="17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❌</a:t>
            </a:r>
            <a:r>
              <a:rPr lang="en" sz="1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- CRDs hard to handle</a:t>
            </a:r>
            <a:endParaRPr sz="17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❌</a:t>
            </a:r>
            <a:r>
              <a:rPr lang="en" sz="1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- Resource starvation</a:t>
            </a:r>
            <a:endParaRPr sz="17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about Security?</a:t>
            </a:r>
            <a:endParaRPr/>
          </a:p>
        </p:txBody>
      </p:sp>
      <p:sp>
        <p:nvSpPr>
          <p:cNvPr id="187" name="Google Shape;187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7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Argo CD has network access to target deployment clusters (including production)</a:t>
            </a:r>
            <a:endParaRPr sz="2100"/>
          </a:p>
          <a:p>
            <a:pPr indent="-35337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Compromising Argo CD could compromise production</a:t>
            </a:r>
            <a:endParaRPr sz="2100"/>
          </a:p>
          <a:p>
            <a:pPr indent="-35337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Tenants should never get access to other Argo CD instances than their own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1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"/>
          <p:cNvSpPr txBox="1"/>
          <p:nvPr/>
        </p:nvSpPr>
        <p:spPr>
          <a:xfrm>
            <a:off x="812925" y="1945800"/>
            <a:ext cx="57510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Enter Virtual cluster</a:t>
            </a:r>
            <a:endParaRPr b="0" i="0" sz="3600" u="none" cap="none" strike="noStrike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94" name="Google Shape;194;p2"/>
          <p:cNvSpPr txBox="1"/>
          <p:nvPr/>
        </p:nvSpPr>
        <p:spPr>
          <a:xfrm>
            <a:off x="365850" y="1539875"/>
            <a:ext cx="18216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D0FCFD"/>
                </a:solidFill>
                <a:latin typeface="Lato Black"/>
                <a:ea typeface="Lato Black"/>
                <a:cs typeface="Lato Black"/>
                <a:sym typeface="Lato Black"/>
              </a:rPr>
              <a:t>New kid on the block</a:t>
            </a:r>
            <a:endParaRPr b="0" i="0" sz="900" u="none" cap="none" strike="noStrike">
              <a:solidFill>
                <a:srgbClr val="D0FCFD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195" name="Google Shape;195;p2"/>
          <p:cNvCxnSpPr/>
          <p:nvPr/>
        </p:nvCxnSpPr>
        <p:spPr>
          <a:xfrm>
            <a:off x="953275" y="1923425"/>
            <a:ext cx="264000" cy="0"/>
          </a:xfrm>
          <a:prstGeom prst="straightConnector1">
            <a:avLst/>
          </a:prstGeom>
          <a:noFill/>
          <a:ln cap="flat" cmpd="sng" w="19050">
            <a:solidFill>
              <a:srgbClr val="EC622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2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Virtual Kubernetes clusters</a:t>
            </a:r>
            <a:endParaRPr/>
          </a:p>
        </p:txBody>
      </p:sp>
      <p:sp>
        <p:nvSpPr>
          <p:cNvPr id="202" name="Google Shape;202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337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v</a:t>
            </a:r>
            <a:r>
              <a:rPr lang="en" sz="2100"/>
              <a:t>cluster.com</a:t>
            </a:r>
            <a:endParaRPr sz="2100"/>
          </a:p>
          <a:p>
            <a:pPr indent="-35337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Open source project by Loft Labs</a:t>
            </a:r>
            <a:endParaRPr sz="2100"/>
          </a:p>
          <a:p>
            <a:pPr indent="-35337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Cluster within a cluster</a:t>
            </a:r>
            <a:endParaRPr sz="2100"/>
          </a:p>
          <a:p>
            <a:pPr indent="-35337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Fully Kubernetes compliant</a:t>
            </a:r>
            <a:endParaRPr sz="21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03" name="Google Shape;20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350" y="1227413"/>
            <a:ext cx="3266525" cy="32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32cd8526d_0_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Virtual Kubernetes clusters</a:t>
            </a:r>
            <a:endParaRPr/>
          </a:p>
        </p:txBody>
      </p:sp>
      <p:pic>
        <p:nvPicPr>
          <p:cNvPr id="209" name="Google Shape;209;g2232cd8526d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50" y="1102100"/>
            <a:ext cx="561908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Get the best of both worlds</a:t>
            </a:r>
            <a:endParaRPr/>
          </a:p>
        </p:txBody>
      </p:sp>
      <p:sp>
        <p:nvSpPr>
          <p:cNvPr id="215" name="Google Shape;215;p8"/>
          <p:cNvSpPr txBox="1"/>
          <p:nvPr/>
        </p:nvSpPr>
        <p:spPr>
          <a:xfrm>
            <a:off x="487450" y="1602500"/>
            <a:ext cx="42108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700" u="none" cap="none" strike="noStrike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b="0" i="0" sz="1700" u="none" cap="none" strike="noStrike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✅ </a:t>
            </a: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- Good isolation</a:t>
            </a:r>
            <a:endParaRPr sz="17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✅ </a:t>
            </a: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- Full cluster access for tenant</a:t>
            </a:r>
            <a:endParaRPr sz="17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✅ </a:t>
            </a: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- Cost effective</a:t>
            </a:r>
            <a:endParaRPr sz="17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✅ </a:t>
            </a: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- No issues with CRDs</a:t>
            </a:r>
            <a:endParaRPr sz="17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✅ </a:t>
            </a: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- Centralized management</a:t>
            </a:r>
            <a:endParaRPr sz="17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✅ </a:t>
            </a: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- Common resources</a:t>
            </a:r>
            <a:endParaRPr sz="17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✅ </a:t>
            </a: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- Fast init</a:t>
            </a:r>
            <a:endParaRPr sz="17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✅ </a:t>
            </a: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- K8s Version flexibility</a:t>
            </a:r>
            <a:endParaRPr sz="17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7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❌ - </a:t>
            </a: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Some hardening required</a:t>
            </a:r>
            <a:br>
              <a:rPr b="0" i="0" lang="en" sz="1700" u="none" cap="none" strike="noStrike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</a:br>
            <a:r>
              <a:rPr b="0" i="0" lang="en" sz="1700" u="none" cap="none" strike="noStrike">
                <a:solidFill>
                  <a:srgbClr val="0000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❌ - </a:t>
            </a:r>
            <a:r>
              <a:rPr lang="en" sz="1700">
                <a:latin typeface="Maven Pro Medium"/>
                <a:ea typeface="Maven Pro Medium"/>
                <a:cs typeface="Maven Pro Medium"/>
                <a:sym typeface="Maven Pro Medium"/>
              </a:rPr>
              <a:t>Host cluster is SPF</a:t>
            </a:r>
            <a:endParaRPr sz="17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7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pic>
        <p:nvPicPr>
          <p:cNvPr id="216" name="Google Shape;21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2350" y="1227413"/>
            <a:ext cx="3266525" cy="32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221e4b4066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1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21e4b40666_0_0"/>
          <p:cNvSpPr txBox="1"/>
          <p:nvPr/>
        </p:nvSpPr>
        <p:spPr>
          <a:xfrm>
            <a:off x="812925" y="1945800"/>
            <a:ext cx="57510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Implementation</a:t>
            </a:r>
            <a:endParaRPr b="0" i="0" sz="3600" u="none" cap="none" strike="noStrike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223" name="Google Shape;223;g221e4b40666_0_0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1e4b40666_0_8"/>
          <p:cNvSpPr txBox="1"/>
          <p:nvPr>
            <p:ph type="title"/>
          </p:nvPr>
        </p:nvSpPr>
        <p:spPr>
          <a:xfrm>
            <a:off x="311700" y="253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Solution Architecture</a:t>
            </a:r>
            <a:endParaRPr/>
          </a:p>
        </p:txBody>
      </p:sp>
      <p:pic>
        <p:nvPicPr>
          <p:cNvPr id="229" name="Google Shape;229;g221e4b40666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6650"/>
            <a:ext cx="8839201" cy="3714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Your hosts</a:t>
            </a:r>
            <a:endParaRPr/>
          </a:p>
        </p:txBody>
      </p:sp>
      <p:pic>
        <p:nvPicPr>
          <p:cNvPr id="97" name="Google Shape;9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25" y="1170125"/>
            <a:ext cx="1555625" cy="15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825" y="2927425"/>
            <a:ext cx="1555625" cy="15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57"/>
          <p:cNvSpPr txBox="1"/>
          <p:nvPr>
            <p:ph idx="1" type="body"/>
          </p:nvPr>
        </p:nvSpPr>
        <p:spPr>
          <a:xfrm>
            <a:off x="2420475" y="1152475"/>
            <a:ext cx="43872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" sz="2050"/>
              <a:t>Ilia Medvedev</a:t>
            </a:r>
            <a:endParaRPr sz="2050"/>
          </a:p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" sz="2050"/>
              <a:t>DevOps Engineer - Codefresh</a:t>
            </a:r>
            <a:endParaRPr sz="2050"/>
          </a:p>
          <a:p>
            <a:pPr indent="-220027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450"/>
              <a:buNone/>
            </a:pPr>
            <a:r>
              <a:t/>
            </a:r>
            <a:endParaRPr sz="2050"/>
          </a:p>
          <a:p>
            <a:pPr indent="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450"/>
              <a:buNone/>
            </a:pPr>
            <a:r>
              <a:t/>
            </a:r>
            <a:endParaRPr sz="2050"/>
          </a:p>
          <a:p>
            <a:pPr indent="0" lvl="0" marL="457200" rtl="0" algn="l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450"/>
              <a:buNone/>
            </a:pPr>
            <a:r>
              <a:t/>
            </a:r>
            <a:endParaRPr sz="2050"/>
          </a:p>
        </p:txBody>
      </p:sp>
      <p:sp>
        <p:nvSpPr>
          <p:cNvPr id="100" name="Google Shape;100;p57"/>
          <p:cNvSpPr txBox="1"/>
          <p:nvPr>
            <p:ph idx="1" type="body"/>
          </p:nvPr>
        </p:nvSpPr>
        <p:spPr>
          <a:xfrm>
            <a:off x="2480450" y="3180538"/>
            <a:ext cx="43872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" sz="2050"/>
              <a:t>Kostis Kapelonis</a:t>
            </a:r>
            <a:endParaRPr sz="2050"/>
          </a:p>
          <a:p>
            <a:pPr indent="0" lvl="0" marL="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rPr lang="en" sz="2050"/>
              <a:t>Developer Advocate -  Codefresh</a:t>
            </a:r>
            <a:endParaRPr sz="2050"/>
          </a:p>
          <a:p>
            <a:pPr indent="-220027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450"/>
              <a:buNone/>
            </a:pPr>
            <a:r>
              <a:t/>
            </a:r>
            <a:endParaRPr sz="2050"/>
          </a:p>
          <a:p>
            <a:pPr indent="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SzPts val="450"/>
              <a:buNone/>
            </a:pPr>
            <a:r>
              <a:t/>
            </a:r>
            <a:endParaRPr sz="2050"/>
          </a:p>
          <a:p>
            <a:pPr indent="0" lvl="0" marL="457200" rtl="0" algn="l">
              <a:lnSpc>
                <a:spcPct val="105000"/>
              </a:lnSpc>
              <a:spcBef>
                <a:spcPts val="1000"/>
              </a:spcBef>
              <a:spcAft>
                <a:spcPts val="1000"/>
              </a:spcAft>
              <a:buSzPts val="450"/>
              <a:buNone/>
            </a:pPr>
            <a:r>
              <a:t/>
            </a:r>
            <a:endParaRPr sz="20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1e4b40666_0_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vc</a:t>
            </a:r>
            <a:r>
              <a:rPr lang="en"/>
              <a:t>luster concepts</a:t>
            </a:r>
            <a:endParaRPr/>
          </a:p>
        </p:txBody>
      </p:sp>
      <p:grpSp>
        <p:nvGrpSpPr>
          <p:cNvPr id="235" name="Google Shape;235;g221e4b40666_0_13"/>
          <p:cNvGrpSpPr/>
          <p:nvPr/>
        </p:nvGrpSpPr>
        <p:grpSpPr>
          <a:xfrm>
            <a:off x="311700" y="2907975"/>
            <a:ext cx="7061400" cy="400200"/>
            <a:chOff x="458000" y="1245250"/>
            <a:chExt cx="7061400" cy="400200"/>
          </a:xfrm>
        </p:grpSpPr>
        <p:pic>
          <p:nvPicPr>
            <p:cNvPr id="236" name="Google Shape;236;g221e4b40666_0_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8000" y="1310450"/>
              <a:ext cx="242843" cy="26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g221e4b40666_0_13"/>
            <p:cNvSpPr txBox="1"/>
            <p:nvPr/>
          </p:nvSpPr>
          <p:spPr>
            <a:xfrm>
              <a:off x="458000" y="1245250"/>
              <a:ext cx="7061400" cy="40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aven Pro Medium"/>
                  <a:ea typeface="Maven Pro Medium"/>
                  <a:cs typeface="Maven Pro Medium"/>
                  <a:sym typeface="Maven Pro Medium"/>
                </a:rPr>
                <a:t>    High level resources are virtual (Deployments, Statefulsets,CRD’s)</a:t>
              </a:r>
              <a:endParaRPr>
                <a:latin typeface="Maven Pro Medium"/>
                <a:ea typeface="Maven Pro Medium"/>
                <a:cs typeface="Maven Pro Medium"/>
                <a:sym typeface="Maven Pro Medium"/>
              </a:endParaRPr>
            </a:p>
          </p:txBody>
        </p:sp>
      </p:grpSp>
      <p:sp>
        <p:nvSpPr>
          <p:cNvPr id="238" name="Google Shape;238;g221e4b40666_0_13"/>
          <p:cNvSpPr txBox="1"/>
          <p:nvPr/>
        </p:nvSpPr>
        <p:spPr>
          <a:xfrm>
            <a:off x="2308700" y="2671675"/>
            <a:ext cx="42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grpSp>
        <p:nvGrpSpPr>
          <p:cNvPr id="239" name="Google Shape;239;g221e4b40666_0_13"/>
          <p:cNvGrpSpPr/>
          <p:nvPr/>
        </p:nvGrpSpPr>
        <p:grpSpPr>
          <a:xfrm>
            <a:off x="329100" y="3539675"/>
            <a:ext cx="8651100" cy="615600"/>
            <a:chOff x="458000" y="1245263"/>
            <a:chExt cx="8651100" cy="615600"/>
          </a:xfrm>
        </p:grpSpPr>
        <p:pic>
          <p:nvPicPr>
            <p:cNvPr id="240" name="Google Shape;240;g221e4b40666_0_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8000" y="1310450"/>
              <a:ext cx="242843" cy="26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g221e4b40666_0_13"/>
            <p:cNvSpPr txBox="1"/>
            <p:nvPr/>
          </p:nvSpPr>
          <p:spPr>
            <a:xfrm>
              <a:off x="458000" y="1245263"/>
              <a:ext cx="8651100" cy="615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aven Pro Medium"/>
                  <a:ea typeface="Maven Pro Medium"/>
                  <a:cs typeface="Maven Pro Medium"/>
                  <a:sym typeface="Maven Pro Medium"/>
                </a:rPr>
                <a:t>    Low level resources that are required for workloads to run are synced to the host (Pods, Secrets, etc)</a:t>
              </a:r>
              <a:endParaRPr>
                <a:latin typeface="Maven Pro Medium"/>
                <a:ea typeface="Maven Pro Medium"/>
                <a:cs typeface="Maven Pro Medium"/>
                <a:sym typeface="Maven Pro Medium"/>
              </a:endParaRPr>
            </a:p>
          </p:txBody>
        </p:sp>
      </p:grpSp>
      <p:grpSp>
        <p:nvGrpSpPr>
          <p:cNvPr id="242" name="Google Shape;242;g221e4b40666_0_13"/>
          <p:cNvGrpSpPr/>
          <p:nvPr/>
        </p:nvGrpSpPr>
        <p:grpSpPr>
          <a:xfrm>
            <a:off x="311700" y="1246200"/>
            <a:ext cx="8685925" cy="615600"/>
            <a:chOff x="458000" y="1245263"/>
            <a:chExt cx="8685925" cy="615600"/>
          </a:xfrm>
        </p:grpSpPr>
        <p:pic>
          <p:nvPicPr>
            <p:cNvPr id="243" name="Google Shape;243;g221e4b40666_0_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8000" y="1310450"/>
              <a:ext cx="242843" cy="26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g221e4b40666_0_13"/>
            <p:cNvSpPr txBox="1"/>
            <p:nvPr/>
          </p:nvSpPr>
          <p:spPr>
            <a:xfrm>
              <a:off x="492825" y="1245263"/>
              <a:ext cx="8651100" cy="615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aven Pro Medium"/>
                  <a:ea typeface="Maven Pro Medium"/>
                  <a:cs typeface="Maven Pro Medium"/>
                  <a:sym typeface="Maven Pro Medium"/>
                </a:rPr>
                <a:t>    </a:t>
              </a:r>
              <a:r>
                <a:rPr lang="en">
                  <a:solidFill>
                    <a:schemeClr val="dk1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vc</a:t>
              </a:r>
              <a:r>
                <a:rPr lang="en">
                  <a:solidFill>
                    <a:schemeClr val="dk1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lusters are deployed on the host cluster just like any other workload- using plain manifests or a Helm chart.</a:t>
              </a:r>
              <a:endParaRPr>
                <a:latin typeface="Maven Pro Medium"/>
                <a:ea typeface="Maven Pro Medium"/>
                <a:cs typeface="Maven Pro Medium"/>
                <a:sym typeface="Maven Pro Medium"/>
              </a:endParaRPr>
            </a:p>
          </p:txBody>
        </p:sp>
      </p:grpSp>
      <p:grpSp>
        <p:nvGrpSpPr>
          <p:cNvPr id="245" name="Google Shape;245;g221e4b40666_0_13"/>
          <p:cNvGrpSpPr/>
          <p:nvPr/>
        </p:nvGrpSpPr>
        <p:grpSpPr>
          <a:xfrm>
            <a:off x="311700" y="2090275"/>
            <a:ext cx="8651100" cy="615600"/>
            <a:chOff x="458000" y="1245263"/>
            <a:chExt cx="8651100" cy="615600"/>
          </a:xfrm>
        </p:grpSpPr>
        <p:pic>
          <p:nvPicPr>
            <p:cNvPr id="246" name="Google Shape;246;g221e4b40666_0_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8000" y="1310450"/>
              <a:ext cx="242843" cy="269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Google Shape;247;g221e4b40666_0_13"/>
            <p:cNvSpPr txBox="1"/>
            <p:nvPr/>
          </p:nvSpPr>
          <p:spPr>
            <a:xfrm>
              <a:off x="458000" y="1245263"/>
              <a:ext cx="8651100" cy="615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aven Pro Medium"/>
                  <a:ea typeface="Maven Pro Medium"/>
                  <a:cs typeface="Maven Pro Medium"/>
                  <a:sym typeface="Maven Pro Medium"/>
                </a:rPr>
                <a:t>    </a:t>
              </a:r>
              <a:r>
                <a:rPr lang="en">
                  <a:solidFill>
                    <a:schemeClr val="dk1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vc</a:t>
              </a:r>
              <a:r>
                <a:rPr lang="en">
                  <a:solidFill>
                    <a:schemeClr val="dk1"/>
                  </a:solidFill>
                  <a:latin typeface="Maven Pro Medium"/>
                  <a:ea typeface="Maven Pro Medium"/>
                  <a:cs typeface="Maven Pro Medium"/>
                  <a:sym typeface="Maven Pro Medium"/>
                </a:rPr>
                <a:t>lusters are entirely namespace scoped hence their installation does not require cluster admin privileges.</a:t>
              </a:r>
              <a:endParaRPr>
                <a:latin typeface="Maven Pro Medium"/>
                <a:ea typeface="Maven Pro Medium"/>
                <a:cs typeface="Maven Pro Medium"/>
                <a:sym typeface="Maven Pro Medium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21e4b40666_0_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53" name="Google Shape;253;g221e4b40666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88" y="1040075"/>
            <a:ext cx="8583774" cy="31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221e4b40666_0_30"/>
          <p:cNvSpPr txBox="1"/>
          <p:nvPr/>
        </p:nvSpPr>
        <p:spPr>
          <a:xfrm>
            <a:off x="1852525" y="4233775"/>
            <a:ext cx="6422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aven Pro Medium"/>
                <a:ea typeface="Maven Pro Medium"/>
                <a:cs typeface="Maven Pro Medium"/>
                <a:sym typeface="Maven Pro Medium"/>
              </a:rPr>
              <a:t>https://www.vcluster.com/docs/architecture/basics</a:t>
            </a:r>
            <a:endParaRPr sz="7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21e4b40666_0_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Scaling and automation</a:t>
            </a:r>
            <a:endParaRPr/>
          </a:p>
        </p:txBody>
      </p:sp>
      <p:sp>
        <p:nvSpPr>
          <p:cNvPr id="260" name="Google Shape;260;g221e4b40666_0_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deploy a single Argo CD instance (Codefresh runtime) we need to: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Deploy  vcluster Helm chart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Deploy the runtime workloads onto the vcluster - Also using Helm.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challenge - Since vcluster has its own Kube API, it’s not as simple as deploying workloads to the same cluster.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Maybe we should treat vcluster as a piece of infrastructure, and consider tools that belong to infrastructure provisioning domains?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21e4b40666_0_41"/>
          <p:cNvSpPr txBox="1"/>
          <p:nvPr>
            <p:ph type="title"/>
          </p:nvPr>
        </p:nvSpPr>
        <p:spPr>
          <a:xfrm>
            <a:off x="311700" y="250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Enter Crossplane</a:t>
            </a:r>
            <a:endParaRPr/>
          </a:p>
        </p:txBody>
      </p:sp>
      <p:sp>
        <p:nvSpPr>
          <p:cNvPr id="266" name="Google Shape;266;g221e4b40666_0_41"/>
          <p:cNvSpPr txBox="1"/>
          <p:nvPr>
            <p:ph idx="1" type="body"/>
          </p:nvPr>
        </p:nvSpPr>
        <p:spPr>
          <a:xfrm>
            <a:off x="311700" y="823425"/>
            <a:ext cx="4260300" cy="3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Kubernetes native.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Manages non-Kubernetes resources using Kubernetes CRD’s. Even pizza orders!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Crossplane utilizes Kubernetes control loops to serve as a general purpose control plane that among other things can be used for infrastructure provisioning and lifecycle.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67" name="Google Shape;267;g221e4b40666_0_41"/>
          <p:cNvPicPr preferRelativeResize="0"/>
          <p:nvPr/>
        </p:nvPicPr>
        <p:blipFill rotWithShape="1">
          <a:blip r:embed="rId3">
            <a:alphaModFix/>
          </a:blip>
          <a:srcRect b="21284" l="0" r="0" t="0"/>
          <a:stretch/>
        </p:blipFill>
        <p:spPr>
          <a:xfrm>
            <a:off x="2991075" y="250725"/>
            <a:ext cx="727603" cy="572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221e4b40666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575" y="747900"/>
            <a:ext cx="254731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2ba56dcc55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Provisioning infra with crossplane</a:t>
            </a:r>
            <a:endParaRPr/>
          </a:p>
        </p:txBody>
      </p:sp>
      <p:sp>
        <p:nvSpPr>
          <p:cNvPr id="274" name="Google Shape;274;g22ba56dcc55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provision infrastructure with crossplane we use providers and resources: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Resources - Are represented using Kubernetes CRD’s and describe the resource we want to provision.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Providers - Are Kubernetes controllers that manage those resources and provision the infrastructure by invoking 3rd party API’s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Provider config - Defines how the provider should create resources. For example which credentials to use against the infrastructure provider.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75" name="Google Shape;275;g22ba56dcc55_0_0"/>
          <p:cNvPicPr preferRelativeResize="0"/>
          <p:nvPr/>
        </p:nvPicPr>
        <p:blipFill rotWithShape="1">
          <a:blip r:embed="rId3">
            <a:alphaModFix/>
          </a:blip>
          <a:srcRect b="21284" l="0" r="0" t="0"/>
          <a:stretch/>
        </p:blipFill>
        <p:spPr>
          <a:xfrm>
            <a:off x="5786475" y="445025"/>
            <a:ext cx="727603" cy="572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21e4b40666_0_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Crossplane example - AWS VPC</a:t>
            </a:r>
            <a:endParaRPr/>
          </a:p>
        </p:txBody>
      </p:sp>
      <p:pic>
        <p:nvPicPr>
          <p:cNvPr id="281" name="Google Shape;281;g221e4b40666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75" y="1177450"/>
            <a:ext cx="2555425" cy="12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21e4b40666_0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5250" y="1177450"/>
            <a:ext cx="2404675" cy="18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221e4b40666_0_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0725" y="1177450"/>
            <a:ext cx="2900675" cy="3343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21e4b40666_0_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Crossplane composition</a:t>
            </a:r>
            <a:endParaRPr/>
          </a:p>
        </p:txBody>
      </p:sp>
      <p:sp>
        <p:nvSpPr>
          <p:cNvPr id="289" name="Google Shape;289;g221e4b40666_0_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of the most powerful features of Crossplane is the ability to create composite resources. Composite resources may utilize multiple provisioners.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your own CRD and reuse existing controllers.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</a:t>
            </a:r>
            <a:r>
              <a:rPr lang="en" u="sng">
                <a:solidFill>
                  <a:schemeClr val="hlink"/>
                </a:solidFill>
                <a:hlinkClick r:id="rId3"/>
              </a:rPr>
              <a:t>example</a:t>
            </a:r>
            <a:r>
              <a:rPr lang="en"/>
              <a:t> of such use case would be to provision a GKE cluster using GCP provider and once the cluster is deployed use Kubernetes provider to deploy ArgoCD  onto the cluster.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0" name="Google Shape;290;g221e4b40666_0_54"/>
          <p:cNvSpPr txBox="1"/>
          <p:nvPr/>
        </p:nvSpPr>
        <p:spPr>
          <a:xfrm>
            <a:off x="399575" y="4233825"/>
            <a:ext cx="753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aven Pro Medium"/>
                <a:ea typeface="Maven Pro Medium"/>
                <a:cs typeface="Maven Pro Medium"/>
                <a:sym typeface="Maven Pro Medium"/>
                <a:hlinkClick r:id="rId4"/>
              </a:rPr>
              <a:t>https://github.com/crossplane-contrib/provider-kubernetes/blob/main/examples/in-composition/composition.yaml</a:t>
            </a:r>
            <a:r>
              <a:rPr lang="en">
                <a:latin typeface="Maven Pro Medium"/>
                <a:ea typeface="Maven Pro Medium"/>
                <a:cs typeface="Maven Pro Medium"/>
                <a:sym typeface="Maven Pro Medium"/>
              </a:rPr>
              <a:t> </a:t>
            </a:r>
            <a:endParaRPr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22ca4b3a5ee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6725" y="881625"/>
            <a:ext cx="3694526" cy="369452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22ca4b3a5ee_0_11"/>
          <p:cNvSpPr txBox="1"/>
          <p:nvPr>
            <p:ph type="title"/>
          </p:nvPr>
        </p:nvSpPr>
        <p:spPr>
          <a:xfrm>
            <a:off x="311700" y="105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Learn how to order a           pizza with Crossplane!</a:t>
            </a:r>
            <a:endParaRPr/>
          </a:p>
        </p:txBody>
      </p:sp>
      <p:pic>
        <p:nvPicPr>
          <p:cNvPr id="297" name="Google Shape;297;g22ca4b3a5ee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200" y="992838"/>
            <a:ext cx="4651925" cy="3472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2ca4b3a5ee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7150" y="4125"/>
            <a:ext cx="771349" cy="7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g221e4b40666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800" y="114300"/>
            <a:ext cx="7444751" cy="45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221e4b40666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1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221e4b40666_0_67"/>
          <p:cNvSpPr txBox="1"/>
          <p:nvPr/>
        </p:nvSpPr>
        <p:spPr>
          <a:xfrm>
            <a:off x="812925" y="1945800"/>
            <a:ext cx="57510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End user experience</a:t>
            </a:r>
            <a:endParaRPr b="0" i="0" sz="3600" u="none" cap="none" strike="noStrike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310" name="Google Shape;310;g221e4b40666_0_67"/>
          <p:cNvSpPr txBox="1"/>
          <p:nvPr/>
        </p:nvSpPr>
        <p:spPr>
          <a:xfrm>
            <a:off x="365850" y="1539875"/>
            <a:ext cx="18216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D0FCFD"/>
                </a:solidFill>
                <a:latin typeface="Lato Black"/>
                <a:ea typeface="Lato Black"/>
                <a:cs typeface="Lato Black"/>
                <a:sym typeface="Lato Black"/>
              </a:rPr>
              <a:t>How it looks</a:t>
            </a:r>
            <a:endParaRPr b="0" i="0" sz="900" u="none" cap="none" strike="noStrike">
              <a:solidFill>
                <a:srgbClr val="D0FCFD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311" name="Google Shape;311;g221e4b40666_0_67"/>
          <p:cNvCxnSpPr/>
          <p:nvPr/>
        </p:nvCxnSpPr>
        <p:spPr>
          <a:xfrm>
            <a:off x="953275" y="1923425"/>
            <a:ext cx="264000" cy="0"/>
          </a:xfrm>
          <a:prstGeom prst="straightConnector1">
            <a:avLst/>
          </a:prstGeom>
          <a:noFill/>
          <a:ln cap="flat" cmpd="sng" w="19050">
            <a:solidFill>
              <a:srgbClr val="EC622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2" name="Google Shape;312;g221e4b40666_0_67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g21115a102ae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1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21115a102ae_0_10"/>
          <p:cNvSpPr txBox="1"/>
          <p:nvPr/>
        </p:nvSpPr>
        <p:spPr>
          <a:xfrm>
            <a:off x="812925" y="1945800"/>
            <a:ext cx="57510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Provide hosted Argo CD to the masses?</a:t>
            </a:r>
            <a:endParaRPr b="0" i="0" sz="3600" u="none" cap="none" strike="noStrike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07" name="Google Shape;107;g21115a102ae_0_10"/>
          <p:cNvSpPr txBox="1"/>
          <p:nvPr/>
        </p:nvSpPr>
        <p:spPr>
          <a:xfrm>
            <a:off x="365850" y="1539875"/>
            <a:ext cx="18216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D0FCFD"/>
                </a:solidFill>
                <a:latin typeface="Lato Black"/>
                <a:ea typeface="Lato Black"/>
                <a:cs typeface="Lato Black"/>
                <a:sym typeface="Lato Black"/>
              </a:rPr>
              <a:t>Let’s set the stage</a:t>
            </a:r>
            <a:endParaRPr b="0" i="0" sz="900" u="none" cap="none" strike="noStrike">
              <a:solidFill>
                <a:srgbClr val="D0FCFD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108" name="Google Shape;108;g21115a102ae_0_10"/>
          <p:cNvCxnSpPr/>
          <p:nvPr/>
        </p:nvCxnSpPr>
        <p:spPr>
          <a:xfrm>
            <a:off x="953275" y="1923425"/>
            <a:ext cx="264000" cy="0"/>
          </a:xfrm>
          <a:prstGeom prst="straightConnector1">
            <a:avLst/>
          </a:prstGeom>
          <a:noFill/>
          <a:ln cap="flat" cmpd="sng" w="19050">
            <a:solidFill>
              <a:srgbClr val="EC622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g21115a102ae_0_10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25" y="233450"/>
            <a:ext cx="8026224" cy="44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g2232cd8526d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00" y="1137125"/>
            <a:ext cx="4079363" cy="23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232cd8526d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1575" y="1256163"/>
            <a:ext cx="426720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232cd8526d_0_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GUI abstracts everything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g2232cd8526d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0" y="144000"/>
            <a:ext cx="7882224" cy="231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2232cd8526d_0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700" y="2605379"/>
            <a:ext cx="6328499" cy="246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g2232cd8526d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50" y="1131550"/>
            <a:ext cx="7103600" cy="35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2232cd8526d_0_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Connect Deployment clusters to ArgoCD/vcluster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2232cd8526d_0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1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232cd8526d_0_131"/>
          <p:cNvSpPr txBox="1"/>
          <p:nvPr/>
        </p:nvSpPr>
        <p:spPr>
          <a:xfrm>
            <a:off x="812925" y="1945800"/>
            <a:ext cx="57510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Benefits</a:t>
            </a:r>
            <a:endParaRPr b="0" i="0" sz="3600" u="none" cap="none" strike="noStrike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343" name="Google Shape;343;g2232cd8526d_0_131"/>
          <p:cNvSpPr txBox="1"/>
          <p:nvPr/>
        </p:nvSpPr>
        <p:spPr>
          <a:xfrm>
            <a:off x="365850" y="1539875"/>
            <a:ext cx="18216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D0FCFD"/>
                </a:solidFill>
                <a:latin typeface="Lato Black"/>
                <a:ea typeface="Lato Black"/>
                <a:cs typeface="Lato Black"/>
                <a:sym typeface="Lato Black"/>
              </a:rPr>
              <a:t>Is it worth it?</a:t>
            </a:r>
            <a:endParaRPr b="0" i="0" sz="900" u="none" cap="none" strike="noStrike">
              <a:solidFill>
                <a:srgbClr val="D0FCFD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344" name="Google Shape;344;g2232cd8526d_0_131"/>
          <p:cNvCxnSpPr/>
          <p:nvPr/>
        </p:nvCxnSpPr>
        <p:spPr>
          <a:xfrm>
            <a:off x="953275" y="1923425"/>
            <a:ext cx="264000" cy="0"/>
          </a:xfrm>
          <a:prstGeom prst="straightConnector1">
            <a:avLst/>
          </a:prstGeom>
          <a:noFill/>
          <a:ln cap="flat" cmpd="sng" w="19050">
            <a:solidFill>
              <a:srgbClr val="EC622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" name="Google Shape;345;g2232cd8526d_0_131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Benefits for users</a:t>
            </a:r>
            <a:endParaRPr/>
          </a:p>
        </p:txBody>
      </p:sp>
      <p:sp>
        <p:nvSpPr>
          <p:cNvPr id="351" name="Google Shape;35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Your own Argo CD instance on the cloud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One-click installation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(Almost) Instant setup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Zero configuration, zero maintenance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Flexibility on K8s/Argo CD version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Friendly management UI with optional SSO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52" name="Google Shape;35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9426" y="445025"/>
            <a:ext cx="2435225" cy="3851249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18"/>
          <p:cNvSpPr txBox="1"/>
          <p:nvPr/>
        </p:nvSpPr>
        <p:spPr>
          <a:xfrm>
            <a:off x="6279425" y="91025"/>
            <a:ext cx="238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Photo by</a:t>
            </a:r>
            <a:r>
              <a:rPr lang="en" sz="1100">
                <a:uFill>
                  <a:noFill/>
                </a:uFill>
                <a:hlinkClick r:id="rId4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Alex Block</a:t>
            </a:r>
            <a:r>
              <a:rPr lang="en" sz="1100"/>
              <a:t> on</a:t>
            </a:r>
            <a:r>
              <a:rPr lang="en" sz="1100">
                <a:uFill>
                  <a:noFill/>
                </a:uFill>
                <a:hlinkClick r:id="rId6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Unsplash</a:t>
            </a:r>
            <a:r>
              <a:rPr lang="en" sz="1100"/>
              <a:t> </a:t>
            </a:r>
            <a:endParaRPr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232cd8526d_0_1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Benefits for Codefresh</a:t>
            </a:r>
            <a:endParaRPr/>
          </a:p>
        </p:txBody>
      </p:sp>
      <p:sp>
        <p:nvSpPr>
          <p:cNvPr id="359" name="Google Shape;359;g2232cd8526d_0_14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Centralized setup/monitoring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Security isolation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Cost effective/easy to scale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Resource sharing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different combinations of K8s version/Argo CD version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60" name="Google Shape;360;g2232cd8526d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4875" y="940575"/>
            <a:ext cx="4267203" cy="284410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2232cd8526d_0_143"/>
          <p:cNvSpPr txBox="1"/>
          <p:nvPr/>
        </p:nvSpPr>
        <p:spPr>
          <a:xfrm>
            <a:off x="5429725" y="3876725"/>
            <a:ext cx="273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Photo by</a:t>
            </a:r>
            <a:r>
              <a:rPr lang="en" sz="1100">
                <a:uFill>
                  <a:noFill/>
                </a:uFill>
                <a:hlinkClick r:id="rId4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Scott Blake</a:t>
            </a:r>
            <a:r>
              <a:rPr lang="en" sz="1100"/>
              <a:t> on</a:t>
            </a:r>
            <a:r>
              <a:rPr lang="en" sz="1100">
                <a:uFill>
                  <a:noFill/>
                </a:uFill>
                <a:hlinkClick r:id="rId6"/>
              </a:rPr>
              <a:t> </a:t>
            </a:r>
            <a:r>
              <a:rPr lang="en" sz="1100" u="sng">
                <a:solidFill>
                  <a:schemeClr val="hlink"/>
                </a:solidFill>
                <a:hlinkClick r:id="rId7"/>
              </a:rPr>
              <a:t>Unsplash</a:t>
            </a:r>
            <a:r>
              <a:rPr lang="en" sz="1100"/>
              <a:t> </a:t>
            </a:r>
            <a:endParaRPr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21e4b40666_0_1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Monitoring</a:t>
            </a:r>
            <a:endParaRPr/>
          </a:p>
        </p:txBody>
      </p:sp>
      <p:sp>
        <p:nvSpPr>
          <p:cNvPr id="367" name="Google Shape;367;g221e4b40666_0_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Since pods provisioned by workloads deployed on the vcluster are available on the host cluster API - we can use the same tools we use to monitor all other Kubernetes workloads.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addition we built our own Prometheus exporter to monitor the hosted runtime health from the platform side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g221e4b40666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75" y="382375"/>
            <a:ext cx="8839202" cy="3744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21e4b40666_0_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00" y="4251475"/>
            <a:ext cx="1268400" cy="7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21e4b40666_0_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4825" y="4214475"/>
            <a:ext cx="823700" cy="8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221e4b40666_0_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384005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21e4b40666_0_165"/>
          <p:cNvSpPr txBox="1"/>
          <p:nvPr/>
        </p:nvSpPr>
        <p:spPr>
          <a:xfrm>
            <a:off x="377025" y="4314550"/>
            <a:ext cx="652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 Medium"/>
                <a:ea typeface="Maven Pro Medium"/>
                <a:cs typeface="Maven Pro Medium"/>
                <a:sym typeface="Maven Pro Medium"/>
              </a:rPr>
              <a:t>Platform custom exporter to aggregate data on all hosted runtimes health</a:t>
            </a:r>
            <a:endParaRPr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32cd8526d_0_9"/>
          <p:cNvSpPr txBox="1"/>
          <p:nvPr/>
        </p:nvSpPr>
        <p:spPr>
          <a:xfrm>
            <a:off x="277175" y="125825"/>
            <a:ext cx="7025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6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About Codefresh</a:t>
            </a:r>
            <a:endParaRPr sz="186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115" name="Google Shape;115;g2232cd8526d_0_9"/>
          <p:cNvGrpSpPr/>
          <p:nvPr/>
        </p:nvGrpSpPr>
        <p:grpSpPr>
          <a:xfrm>
            <a:off x="465875" y="2461738"/>
            <a:ext cx="2777625" cy="886950"/>
            <a:chOff x="223250" y="754775"/>
            <a:chExt cx="2777625" cy="886950"/>
          </a:xfrm>
        </p:grpSpPr>
        <p:sp>
          <p:nvSpPr>
            <p:cNvPr id="116" name="Google Shape;116;g2232cd8526d_0_9"/>
            <p:cNvSpPr txBox="1"/>
            <p:nvPr/>
          </p:nvSpPr>
          <p:spPr>
            <a:xfrm>
              <a:off x="453875" y="754775"/>
              <a:ext cx="2547000" cy="52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100">
                  <a:solidFill>
                    <a:srgbClr val="08B1AB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Enterprise Ready</a:t>
              </a:r>
              <a:endParaRPr sz="2100">
                <a:solidFill>
                  <a:srgbClr val="08B1AB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117" name="Google Shape;117;g2232cd8526d_0_9"/>
            <p:cNvSpPr txBox="1"/>
            <p:nvPr/>
          </p:nvSpPr>
          <p:spPr>
            <a:xfrm>
              <a:off x="453875" y="1080725"/>
              <a:ext cx="1773300" cy="5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Code-to-cloud visibility across apps and clusters</a:t>
              </a:r>
              <a:endPara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18" name="Google Shape;118;g2232cd8526d_0_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3250" y="901813"/>
              <a:ext cx="230625" cy="230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" name="Google Shape;119;g2232cd8526d_0_9"/>
          <p:cNvGrpSpPr/>
          <p:nvPr/>
        </p:nvGrpSpPr>
        <p:grpSpPr>
          <a:xfrm>
            <a:off x="465875" y="3659813"/>
            <a:ext cx="3178728" cy="1001275"/>
            <a:chOff x="1751975" y="2278775"/>
            <a:chExt cx="3178728" cy="1001275"/>
          </a:xfrm>
        </p:grpSpPr>
        <p:sp>
          <p:nvSpPr>
            <p:cNvPr id="120" name="Google Shape;120;g2232cd8526d_0_9"/>
            <p:cNvSpPr txBox="1"/>
            <p:nvPr/>
          </p:nvSpPr>
          <p:spPr>
            <a:xfrm>
              <a:off x="1982603" y="2278775"/>
              <a:ext cx="2948100" cy="52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08B1AB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Continuous Delivery</a:t>
              </a:r>
              <a:endParaRPr sz="1700">
                <a:solidFill>
                  <a:srgbClr val="08B1AB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121" name="Google Shape;121;g2232cd8526d_0_9"/>
            <p:cNvSpPr txBox="1"/>
            <p:nvPr/>
          </p:nvSpPr>
          <p:spPr>
            <a:xfrm>
              <a:off x="1982588" y="2722350"/>
              <a:ext cx="2196000" cy="55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Progressive delivery without </a:t>
              </a:r>
              <a:r>
                <a:rPr lang="en" sz="11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  <a:extLst>
                    <a:ext uri="http://customooxmlschemas.google.com/">
                      <go:slidesCustomData xmlns:go="http://customooxmlschemas.google.com/" textRoundtripDataId="0"/>
                    </a:ext>
                  </a:extLst>
                </a:rPr>
                <a:t>compromising</a:t>
              </a:r>
              <a:r>
                <a:rPr lang="en" sz="11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 stability powered by Argo CD and Argo Rollouts</a:t>
              </a:r>
              <a:endPara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22" name="Google Shape;122;g2232cd8526d_0_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51975" y="2425813"/>
              <a:ext cx="230625" cy="2306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" name="Google Shape;123;g2232cd8526d_0_9"/>
          <p:cNvGrpSpPr/>
          <p:nvPr/>
        </p:nvGrpSpPr>
        <p:grpSpPr>
          <a:xfrm>
            <a:off x="465875" y="1077550"/>
            <a:ext cx="3492525" cy="1073050"/>
            <a:chOff x="3265600" y="3706275"/>
            <a:chExt cx="3492525" cy="1073050"/>
          </a:xfrm>
        </p:grpSpPr>
        <p:sp>
          <p:nvSpPr>
            <p:cNvPr id="124" name="Google Shape;124;g2232cd8526d_0_9"/>
            <p:cNvSpPr txBox="1"/>
            <p:nvPr/>
          </p:nvSpPr>
          <p:spPr>
            <a:xfrm>
              <a:off x="3496225" y="3706275"/>
              <a:ext cx="3261900" cy="52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08B1AB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Modern Deployment Platform</a:t>
              </a:r>
              <a:endParaRPr sz="1700">
                <a:solidFill>
                  <a:srgbClr val="08B1AB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125" name="Google Shape;125;g2232cd8526d_0_9"/>
            <p:cNvSpPr txBox="1"/>
            <p:nvPr/>
          </p:nvSpPr>
          <p:spPr>
            <a:xfrm>
              <a:off x="3496225" y="4221625"/>
              <a:ext cx="2343600" cy="55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Comes with CI, CD and GitOps modules</a:t>
              </a:r>
              <a:endPara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26" name="Google Shape;126;g2232cd8526d_0_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65600" y="4000363"/>
              <a:ext cx="230625" cy="230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7" name="Google Shape;127;g2232cd8526d_0_9"/>
          <p:cNvPicPr preferRelativeResize="0"/>
          <p:nvPr/>
        </p:nvPicPr>
        <p:blipFill rotWithShape="1">
          <a:blip r:embed="rId5">
            <a:alphaModFix/>
          </a:blip>
          <a:srcRect b="0" l="0" r="30991" t="0"/>
          <a:stretch/>
        </p:blipFill>
        <p:spPr>
          <a:xfrm>
            <a:off x="4360300" y="694725"/>
            <a:ext cx="5470950" cy="505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g1e0c486bd4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1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g1e0c486bd40_0_0"/>
          <p:cNvSpPr txBox="1"/>
          <p:nvPr/>
        </p:nvSpPr>
        <p:spPr>
          <a:xfrm>
            <a:off x="812925" y="1945800"/>
            <a:ext cx="57510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Demo time!</a:t>
            </a:r>
            <a:endParaRPr b="0" i="0" sz="3600" u="none" cap="none" strike="noStrike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387" name="Google Shape;387;g1e0c486bd40_0_0"/>
          <p:cNvSpPr txBox="1"/>
          <p:nvPr/>
        </p:nvSpPr>
        <p:spPr>
          <a:xfrm>
            <a:off x="365850" y="1539875"/>
            <a:ext cx="18216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D0FCFD"/>
                </a:solidFill>
                <a:latin typeface="Lato Black"/>
                <a:ea typeface="Lato Black"/>
                <a:cs typeface="Lato Black"/>
                <a:sym typeface="Lato Black"/>
              </a:rPr>
              <a:t>See it in action</a:t>
            </a:r>
            <a:endParaRPr b="0" i="0" sz="900" u="none" cap="none" strike="noStrike">
              <a:solidFill>
                <a:srgbClr val="D0FCFD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388" name="Google Shape;388;g1e0c486bd40_0_0"/>
          <p:cNvCxnSpPr/>
          <p:nvPr/>
        </p:nvCxnSpPr>
        <p:spPr>
          <a:xfrm>
            <a:off x="953275" y="1923425"/>
            <a:ext cx="264000" cy="0"/>
          </a:xfrm>
          <a:prstGeom prst="straightConnector1">
            <a:avLst/>
          </a:prstGeom>
          <a:noFill/>
          <a:ln cap="flat" cmpd="sng" w="19050">
            <a:solidFill>
              <a:srgbClr val="EC622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9" name="Google Shape;389;g1e0c486bd40_0_0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1e0c486bd40_0_0"/>
          <p:cNvSpPr txBox="1"/>
          <p:nvPr/>
        </p:nvSpPr>
        <p:spPr>
          <a:xfrm>
            <a:off x="812925" y="2788275"/>
            <a:ext cx="57510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Provisioning and de-provisioning of hosted ArgoCD</a:t>
            </a:r>
            <a:endParaRPr b="0" i="0" sz="2400" u="none" cap="none" strike="noStrike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g22c761e15b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38" y="199075"/>
            <a:ext cx="5610124" cy="38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2c761e15b3_0_0"/>
          <p:cNvSpPr txBox="1"/>
          <p:nvPr/>
        </p:nvSpPr>
        <p:spPr>
          <a:xfrm>
            <a:off x="293750" y="4159250"/>
            <a:ext cx="736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https://github.com/codefresh-contrib/kubecon-eu-2023-demo-crossplane-vcluster.git</a:t>
            </a:r>
            <a:endParaRPr b="1"/>
          </a:p>
        </p:txBody>
      </p:sp>
      <p:pic>
        <p:nvPicPr>
          <p:cNvPr id="397" name="Google Shape;397;g22c761e15b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3562" y="735838"/>
            <a:ext cx="2935337" cy="2935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g22c761e15b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525" y="111825"/>
            <a:ext cx="5907000" cy="26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22c761e15b3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838" y="2929775"/>
            <a:ext cx="5500366" cy="201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g22c761e15b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78150"/>
            <a:ext cx="6218699" cy="260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2c761e15b3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400" y="2748125"/>
            <a:ext cx="5903094" cy="215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22c761e15b3_0_15"/>
          <p:cNvSpPr/>
          <p:nvPr/>
        </p:nvSpPr>
        <p:spPr>
          <a:xfrm>
            <a:off x="72600" y="2805275"/>
            <a:ext cx="1222800" cy="1013700"/>
          </a:xfrm>
          <a:prstGeom prst="wedgeRectCallout">
            <a:avLst>
              <a:gd fmla="val 55483" name="adj1"/>
              <a:gd fmla="val 6272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Crossplane official Helm chart</a:t>
            </a:r>
            <a:endParaRPr sz="1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g22c761e15b3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350" y="59425"/>
            <a:ext cx="6812525" cy="29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22c761e15b3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350" y="3068501"/>
            <a:ext cx="3506726" cy="16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22c761e15b3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2825" y="3068499"/>
            <a:ext cx="2875325" cy="13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22c761e15b3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5325"/>
            <a:ext cx="8839199" cy="349932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22c761e15b3_0_30"/>
          <p:cNvSpPr/>
          <p:nvPr/>
        </p:nvSpPr>
        <p:spPr>
          <a:xfrm>
            <a:off x="7957575" y="1181850"/>
            <a:ext cx="983100" cy="765900"/>
          </a:xfrm>
          <a:prstGeom prst="wedgeRectCallout">
            <a:avLst>
              <a:gd fmla="val -62603" name="adj1"/>
              <a:gd fmla="val 5150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Helm release - ArgoCD on vcluster</a:t>
            </a:r>
            <a:endParaRPr sz="1200"/>
          </a:p>
        </p:txBody>
      </p:sp>
      <p:sp>
        <p:nvSpPr>
          <p:cNvPr id="424" name="Google Shape;424;g22c761e15b3_0_30"/>
          <p:cNvSpPr/>
          <p:nvPr/>
        </p:nvSpPr>
        <p:spPr>
          <a:xfrm>
            <a:off x="7801375" y="2797275"/>
            <a:ext cx="1139400" cy="842100"/>
          </a:xfrm>
          <a:prstGeom prst="wedgeRectCallout">
            <a:avLst>
              <a:gd fmla="val -84601" name="adj1"/>
              <a:gd fmla="val -5721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Helm </a:t>
            </a:r>
            <a:r>
              <a:rPr lang="en" sz="1200"/>
              <a:t>release</a:t>
            </a:r>
            <a:r>
              <a:rPr lang="en" sz="1200"/>
              <a:t>- vcluster (deployed on host)</a:t>
            </a:r>
            <a:endParaRPr sz="1200"/>
          </a:p>
        </p:txBody>
      </p:sp>
      <p:sp>
        <p:nvSpPr>
          <p:cNvPr id="425" name="Google Shape;425;g22c761e15b3_0_30"/>
          <p:cNvSpPr/>
          <p:nvPr/>
        </p:nvSpPr>
        <p:spPr>
          <a:xfrm>
            <a:off x="6151625" y="168150"/>
            <a:ext cx="1222800" cy="1013700"/>
          </a:xfrm>
          <a:prstGeom prst="wedgeRectCallout">
            <a:avLst>
              <a:gd fmla="val -58527" name="adj1"/>
              <a:gd fmla="val 6194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Helm ProviderConfig with vcluster credentials</a:t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g22c761e15b3_1_0" title="kubecon_demo_final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5715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6376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1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1"/>
          <p:cNvSpPr txBox="1"/>
          <p:nvPr/>
        </p:nvSpPr>
        <p:spPr>
          <a:xfrm>
            <a:off x="413125" y="1316700"/>
            <a:ext cx="8147700" cy="27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ven Pro SemiBold"/>
              <a:buChar char="●"/>
            </a:pPr>
            <a:r>
              <a:rPr lang="en" sz="24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vcluster.com (also loft.sh)</a:t>
            </a:r>
            <a:endParaRPr sz="24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ven Pro SemiBold"/>
              <a:buChar char="●"/>
            </a:pPr>
            <a:r>
              <a:rPr lang="en" sz="24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crossplane.io (also upbound.io)</a:t>
            </a:r>
            <a:endParaRPr sz="24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ven Pro SemiBold"/>
              <a:buChar char="●"/>
            </a:pPr>
            <a:r>
              <a:rPr lang="en" sz="24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codefresh.io</a:t>
            </a:r>
            <a:endParaRPr sz="24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ven Pro SemiBold"/>
              <a:buChar char="●"/>
            </a:pPr>
            <a:r>
              <a:rPr lang="en" sz="24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learning.codefresh.io (Argo CD certification)</a:t>
            </a:r>
            <a:endParaRPr sz="24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cxnSp>
        <p:nvCxnSpPr>
          <p:cNvPr id="437" name="Google Shape;437;p31"/>
          <p:cNvCxnSpPr/>
          <p:nvPr/>
        </p:nvCxnSpPr>
        <p:spPr>
          <a:xfrm>
            <a:off x="936250" y="843725"/>
            <a:ext cx="264000" cy="0"/>
          </a:xfrm>
          <a:prstGeom prst="straightConnector1">
            <a:avLst/>
          </a:prstGeom>
          <a:noFill/>
          <a:ln cap="flat" cmpd="sng" w="19050">
            <a:solidFill>
              <a:srgbClr val="EC622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8" name="Google Shape;438;p31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1"/>
          <p:cNvSpPr txBox="1"/>
          <p:nvPr/>
        </p:nvSpPr>
        <p:spPr>
          <a:xfrm>
            <a:off x="535875" y="414988"/>
            <a:ext cx="18216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800">
                <a:solidFill>
                  <a:srgbClr val="D0FCFD"/>
                </a:solidFill>
                <a:latin typeface="Lato Black"/>
                <a:ea typeface="Lato Black"/>
                <a:cs typeface="Lato Black"/>
                <a:sym typeface="Lato Black"/>
              </a:rPr>
              <a:t>Resources</a:t>
            </a:r>
            <a:endParaRPr b="0" i="0" sz="1800" u="none" cap="none" strike="noStrike">
              <a:solidFill>
                <a:srgbClr val="D0FCFD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6376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g22d87cf1e1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1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g22d87cf1e16_0_0"/>
          <p:cNvCxnSpPr/>
          <p:nvPr/>
        </p:nvCxnSpPr>
        <p:spPr>
          <a:xfrm flipH="1" rot="10800000">
            <a:off x="1355350" y="2113225"/>
            <a:ext cx="1034700" cy="13200"/>
          </a:xfrm>
          <a:prstGeom prst="straightConnector1">
            <a:avLst/>
          </a:prstGeom>
          <a:noFill/>
          <a:ln cap="flat" cmpd="sng" w="19050">
            <a:solidFill>
              <a:srgbClr val="EC622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g22d87cf1e16_0_0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22d87cf1e16_0_0"/>
          <p:cNvSpPr txBox="1"/>
          <p:nvPr/>
        </p:nvSpPr>
        <p:spPr>
          <a:xfrm>
            <a:off x="771150" y="1049435"/>
            <a:ext cx="3549300" cy="9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4000">
                <a:solidFill>
                  <a:srgbClr val="D0FCFD"/>
                </a:solidFill>
                <a:latin typeface="Lato Black"/>
                <a:ea typeface="Lato Black"/>
                <a:cs typeface="Lato Black"/>
                <a:sym typeface="Lato Black"/>
              </a:rPr>
              <a:t>Questions?</a:t>
            </a:r>
            <a:endParaRPr b="0" i="0" sz="4000" u="none" cap="none" strike="noStrike">
              <a:solidFill>
                <a:srgbClr val="D0FCFD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48" name="Google Shape;448;g22d87cf1e16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350" y="2456950"/>
            <a:ext cx="2292950" cy="229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22d87cf1e16_0_0"/>
          <p:cNvSpPr txBox="1"/>
          <p:nvPr/>
        </p:nvSpPr>
        <p:spPr>
          <a:xfrm>
            <a:off x="3875000" y="3232075"/>
            <a:ext cx="42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Scan QR and give us feedback please!</a:t>
            </a:r>
            <a:endParaRPr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133" name="Google Shape;133;p4"/>
          <p:cNvSpPr txBox="1"/>
          <p:nvPr>
            <p:ph idx="1" type="body"/>
          </p:nvPr>
        </p:nvSpPr>
        <p:spPr>
          <a:xfrm>
            <a:off x="311700" y="1152475"/>
            <a:ext cx="8520600" cy="23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customers to sign-up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Offer an Argo CD instance to EACH customer account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SAAS platform is open to anybody 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don’t know the number of users in advance</a:t>
            </a:r>
            <a:endParaRPr/>
          </a:p>
          <a:p>
            <a:pPr indent="-334327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Essentially we want hosted Argo CD instances</a:t>
            </a:r>
            <a:endParaRPr/>
          </a:p>
          <a:p>
            <a:pPr indent="-220027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232cd8526d_0_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Meme without a </a:t>
            </a:r>
            <a:r>
              <a:rPr lang="en"/>
              <a:t>picture</a:t>
            </a:r>
            <a:r>
              <a:rPr baseline="30000" lang="en"/>
              <a:t>TM</a:t>
            </a:r>
            <a:endParaRPr baseline="30000"/>
          </a:p>
        </p:txBody>
      </p:sp>
      <p:sp>
        <p:nvSpPr>
          <p:cNvPr id="139" name="Google Shape;139;g2232cd8526d_0_4"/>
          <p:cNvSpPr txBox="1"/>
          <p:nvPr>
            <p:ph idx="1" type="body"/>
          </p:nvPr>
        </p:nvSpPr>
        <p:spPr>
          <a:xfrm>
            <a:off x="412575" y="2186200"/>
            <a:ext cx="85206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200"/>
              <a:t>“ You get an Argo CD instance, you get an Argo CD instance, everybody gets their own Argo CD instance”</a:t>
            </a:r>
            <a:endParaRPr sz="3200"/>
          </a:p>
          <a:p>
            <a:pPr indent="-220027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2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2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-1" y="0"/>
            <a:ext cx="9144003" cy="514349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"/>
          <p:cNvSpPr txBox="1"/>
          <p:nvPr/>
        </p:nvSpPr>
        <p:spPr>
          <a:xfrm>
            <a:off x="812925" y="1945800"/>
            <a:ext cx="57510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Possible solutions</a:t>
            </a:r>
            <a:endParaRPr b="0" i="0" sz="3600" u="none" cap="none" strike="noStrike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146" name="Google Shape;146;p3"/>
          <p:cNvSpPr txBox="1"/>
          <p:nvPr/>
        </p:nvSpPr>
        <p:spPr>
          <a:xfrm>
            <a:off x="365850" y="1539875"/>
            <a:ext cx="18216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>
                <a:solidFill>
                  <a:srgbClr val="D0FCFD"/>
                </a:solidFill>
                <a:latin typeface="Lato Black"/>
                <a:ea typeface="Lato Black"/>
                <a:cs typeface="Lato Black"/>
                <a:sym typeface="Lato Black"/>
              </a:rPr>
              <a:t>Options, Options, Options</a:t>
            </a:r>
            <a:endParaRPr b="0" i="0" sz="900" u="none" cap="none" strike="noStrike">
              <a:solidFill>
                <a:srgbClr val="D0FCFD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147" name="Google Shape;147;p3"/>
          <p:cNvCxnSpPr/>
          <p:nvPr/>
        </p:nvCxnSpPr>
        <p:spPr>
          <a:xfrm>
            <a:off x="953275" y="1923425"/>
            <a:ext cx="264000" cy="0"/>
          </a:xfrm>
          <a:prstGeom prst="straightConnector1">
            <a:avLst/>
          </a:prstGeom>
          <a:noFill/>
          <a:ln cap="flat" cmpd="sng" w="19050">
            <a:solidFill>
              <a:srgbClr val="EC622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3"/>
          <p:cNvSpPr txBox="1"/>
          <p:nvPr>
            <p:ph idx="12" type="sldNum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9d961d3ed_0_0"/>
          <p:cNvSpPr txBox="1"/>
          <p:nvPr>
            <p:ph type="title"/>
          </p:nvPr>
        </p:nvSpPr>
        <p:spPr>
          <a:xfrm>
            <a:off x="311700" y="253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Argo CD per namespace</a:t>
            </a:r>
            <a:endParaRPr/>
          </a:p>
        </p:txBody>
      </p:sp>
      <p:pic>
        <p:nvPicPr>
          <p:cNvPr id="154" name="Google Shape;154;g1f9d961d3e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475" y="928025"/>
            <a:ext cx="6117483" cy="401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232cd8526d_0_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Single cluster to house all Argo CD instances</a:t>
            </a:r>
            <a:endParaRPr/>
          </a:p>
        </p:txBody>
      </p:sp>
      <p:sp>
        <p:nvSpPr>
          <p:cNvPr id="160" name="Google Shape;160;g2232cd8526d_0_91"/>
          <p:cNvSpPr txBox="1"/>
          <p:nvPr>
            <p:ph idx="1" type="body"/>
          </p:nvPr>
        </p:nvSpPr>
        <p:spPr>
          <a:xfrm>
            <a:off x="311700" y="1152475"/>
            <a:ext cx="8520600" cy="3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24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Centralized management</a:t>
            </a:r>
            <a:r>
              <a:rPr lang="en" sz="2400"/>
              <a:t> </a:t>
            </a:r>
            <a:r>
              <a:rPr lang="en" sz="2400">
                <a:solidFill>
                  <a:schemeClr val="lt1"/>
                </a:solidFill>
              </a:rPr>
              <a:t>✅ </a:t>
            </a:r>
            <a:endParaRPr sz="2400"/>
          </a:p>
          <a:p>
            <a:pPr indent="-3724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Resource efficient </a:t>
            </a:r>
            <a:r>
              <a:rPr lang="en" sz="2400">
                <a:solidFill>
                  <a:schemeClr val="lt1"/>
                </a:solidFill>
              </a:rPr>
              <a:t>✅ </a:t>
            </a:r>
            <a:endParaRPr sz="2400"/>
          </a:p>
          <a:p>
            <a:pPr indent="-3724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Fast setup (namespace based) </a:t>
            </a:r>
            <a:r>
              <a:rPr lang="en" sz="2400">
                <a:solidFill>
                  <a:schemeClr val="lt1"/>
                </a:solidFill>
              </a:rPr>
              <a:t>✅ </a:t>
            </a:r>
            <a:endParaRPr sz="2400"/>
          </a:p>
          <a:p>
            <a:pPr indent="-3724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Need to setup policies/quotas/isolation </a:t>
            </a:r>
            <a:r>
              <a:rPr lang="en" sz="2400">
                <a:solidFill>
                  <a:srgbClr val="000000"/>
                </a:solidFill>
              </a:rPr>
              <a:t>❌ </a:t>
            </a:r>
            <a:endParaRPr sz="2400"/>
          </a:p>
          <a:p>
            <a:pPr indent="-3724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“Noisy neighbor” issues </a:t>
            </a:r>
            <a:r>
              <a:rPr lang="en" sz="2400">
                <a:solidFill>
                  <a:srgbClr val="000000"/>
                </a:solidFill>
              </a:rPr>
              <a:t>❌ </a:t>
            </a:r>
            <a:endParaRPr sz="2400"/>
          </a:p>
          <a:p>
            <a:pPr indent="-3724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Argo CD </a:t>
            </a:r>
            <a:r>
              <a:rPr lang="en" sz="2400"/>
              <a:t>itself has</a:t>
            </a:r>
            <a:r>
              <a:rPr lang="en" sz="2400"/>
              <a:t> CRDs </a:t>
            </a:r>
            <a:r>
              <a:rPr lang="en" sz="2400">
                <a:solidFill>
                  <a:srgbClr val="000000"/>
                </a:solidFill>
              </a:rPr>
              <a:t>❌</a:t>
            </a:r>
            <a:endParaRPr sz="2400">
              <a:solidFill>
                <a:srgbClr val="000000"/>
              </a:solidFill>
            </a:endParaRPr>
          </a:p>
          <a:p>
            <a:pPr indent="-3724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Same cluster version for everybody </a:t>
            </a:r>
            <a:r>
              <a:rPr lang="en" sz="2400">
                <a:solidFill>
                  <a:srgbClr val="000000"/>
                </a:solidFill>
              </a:rPr>
              <a:t>❌ </a:t>
            </a:r>
            <a:endParaRPr sz="2400"/>
          </a:p>
          <a:p>
            <a:pPr indent="-220027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72B4D"/>
      </a:dk1>
      <a:lt1>
        <a:srgbClr val="FFFFFF"/>
      </a:lt1>
      <a:dk2>
        <a:srgbClr val="595959"/>
      </a:dk2>
      <a:lt2>
        <a:srgbClr val="EEEEEE"/>
      </a:lt2>
      <a:accent1>
        <a:srgbClr val="E9F7F5"/>
      </a:accent1>
      <a:accent2>
        <a:srgbClr val="92D8D3"/>
      </a:accent2>
      <a:accent3>
        <a:srgbClr val="C1EBEC"/>
      </a:accent3>
      <a:accent4>
        <a:srgbClr val="08B1AB"/>
      </a:accent4>
      <a:accent5>
        <a:srgbClr val="8B91E4"/>
      </a:accent5>
      <a:accent6>
        <a:srgbClr val="EF6C34"/>
      </a:accent6>
      <a:hlink>
        <a:srgbClr val="F7AC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